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56" r:id="rId15"/>
    <p:sldId id="335" r:id="rId16"/>
    <p:sldId id="353" r:id="rId17"/>
    <p:sldId id="351" r:id="rId18"/>
    <p:sldId id="352" r:id="rId19"/>
    <p:sldId id="357" r:id="rId20"/>
    <p:sldId id="336" r:id="rId21"/>
    <p:sldId id="348" r:id="rId22"/>
    <p:sldId id="354" r:id="rId23"/>
    <p:sldId id="339" r:id="rId24"/>
    <p:sldId id="355" r:id="rId25"/>
    <p:sldId id="358" r:id="rId26"/>
    <p:sldId id="359" r:id="rId27"/>
    <p:sldId id="361" r:id="rId28"/>
    <p:sldId id="362" r:id="rId29"/>
    <p:sldId id="363" r:id="rId30"/>
    <p:sldId id="364" r:id="rId31"/>
    <p:sldId id="365" r:id="rId32"/>
    <p:sldId id="366" r:id="rId33"/>
    <p:sldId id="340" r:id="rId34"/>
    <p:sldId id="341" r:id="rId35"/>
    <p:sldId id="367" r:id="rId36"/>
    <p:sldId id="368" r:id="rId37"/>
    <p:sldId id="369" r:id="rId38"/>
    <p:sldId id="370" r:id="rId39"/>
    <p:sldId id="343" r:id="rId40"/>
    <p:sldId id="371" r:id="rId41"/>
    <p:sldId id="346" r:id="rId42"/>
    <p:sldId id="347" r:id="rId43"/>
    <p:sldId id="334" r:id="rId44"/>
    <p:sldId id="331" r:id="rId45"/>
    <p:sldId id="332" r:id="rId46"/>
    <p:sldId id="360" r:id="rId47"/>
    <p:sldId id="333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56"/>
            <p14:sldId id="335"/>
            <p14:sldId id="353"/>
            <p14:sldId id="351"/>
            <p14:sldId id="352"/>
            <p14:sldId id="357"/>
            <p14:sldId id="336"/>
            <p14:sldId id="348"/>
            <p14:sldId id="354"/>
            <p14:sldId id="339"/>
            <p14:sldId id="355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40"/>
          </p14:sldIdLst>
        </p14:section>
        <p14:section name="性能度量和压力测试" id="{1B46E459-17D6-B946-B00D-48FB3C7D964D}">
          <p14:sldIdLst>
            <p14:sldId id="341"/>
            <p14:sldId id="367"/>
            <p14:sldId id="368"/>
            <p14:sldId id="369"/>
            <p14:sldId id="370"/>
            <p14:sldId id="343"/>
            <p14:sldId id="371"/>
            <p14:sldId id="346"/>
          </p14:sldIdLst>
        </p14:section>
        <p14:section name="架构持续优化和演进" id="{7D87400F-84E1-294E-8B41-E5249C5D386C}">
          <p14:sldIdLst>
            <p14:sldId id="347"/>
            <p14:sldId id="334"/>
            <p14:sldId id="331"/>
            <p14:sldId id="332"/>
            <p14:sldId id="360"/>
            <p14:sldId id="33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1"/>
    <p:restoredTop sz="72323"/>
  </p:normalViewPr>
  <p:slideViewPr>
    <p:cSldViewPr snapToGrid="0" snapToObjects="1">
      <p:cViewPr varScale="1">
        <p:scale>
          <a:sx n="118" d="100"/>
          <a:sy n="118" d="100"/>
        </p:scale>
        <p:origin x="1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2020/3/18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欢迎大家好，引入课题。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个人介绍，突出电商、中台、国际化、架构背景。吹完牛皮言归正传。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电商业务：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3.1</a:t>
            </a:r>
            <a:r>
              <a:rPr kumimoji="1" lang="zh-CN" altLang="en-US" dirty="0"/>
              <a:t> 规模大：双十一</a:t>
            </a:r>
            <a:r>
              <a:rPr kumimoji="1" lang="en-US" altLang="zh-CN" dirty="0"/>
              <a:t>2600</a:t>
            </a:r>
            <a:r>
              <a:rPr kumimoji="1" lang="zh-CN" altLang="en-US" dirty="0"/>
              <a:t>亿、全年数据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万亿。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3.2</a:t>
            </a:r>
            <a:r>
              <a:rPr kumimoji="1" lang="zh-CN" altLang="en-US" dirty="0"/>
              <a:t> 巨头多：阿里，京东，拼多多，亚马逊。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富豪多：贝佐斯，马云，一起做首富。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电商技术：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4.1</a:t>
            </a:r>
            <a:r>
              <a:rPr kumimoji="1" lang="zh-CN" altLang="en-US" dirty="0"/>
              <a:t> 链条长：商品和类目，搜索和推荐，营销和优惠，交易和订单，支付和结算，供应链和物流，会员和权益、买家和卖家等。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4.2</a:t>
            </a:r>
            <a:r>
              <a:rPr kumimoji="1" lang="zh-CN" altLang="en-US" dirty="0"/>
              <a:t> 稳定性：要求高，稳定压倒一切，涉及资金资损多，真金白银。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秒杀系统：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5.1</a:t>
            </a:r>
            <a:r>
              <a:rPr kumimoji="1" lang="zh-CN" altLang="en-US" dirty="0"/>
              <a:t> 一秒杀完</a:t>
            </a:r>
            <a:r>
              <a:rPr kumimoji="1" lang="en-US" altLang="zh-CN" dirty="0" err="1"/>
              <a:t>FlashSale</a:t>
            </a:r>
            <a:r>
              <a:rPr kumimoji="1" lang="zh-CN" altLang="en-US" dirty="0"/>
              <a:t>，场景繁多，例如春运火车票，抢口罩，双十一抢购等。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5.2</a:t>
            </a:r>
            <a:r>
              <a:rPr kumimoji="1" lang="zh-CN" altLang="en-US" dirty="0"/>
              <a:t> 典型高并发场景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09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对外提供两个接口。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1.ACID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 熟悉但是很多误区，逐个介绍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2.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事务不是存储层概念，而是业务层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3.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并发不是仅线程，而是事务范畴。瞬间，下沉。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4.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分布式事务，异步补偿。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1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课程介绍和课程目标，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三部曲，基本秒杀系统，从此出发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架构是抽象的，不能量化衡量的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架构是演化的，而不是设计的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方法论</a:t>
            </a:r>
            <a:r>
              <a:rPr kumimoji="1" lang="en-US" altLang="zh-CN" dirty="0"/>
              <a:t>+</a:t>
            </a:r>
            <a:r>
              <a:rPr kumimoji="1" lang="zh-CN" altLang="en-US" dirty="0"/>
              <a:t>实践不变应万变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8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</a:t>
            </a:r>
            <a:r>
              <a:rPr kumimoji="1" lang="zh-CN" altLang="en-US"/>
              <a:t>越多</a:t>
            </a:r>
          </a:p>
          <a:p>
            <a:r>
              <a:rPr kumimoji="1" lang="en-US" altLang="zh-CN"/>
              <a:t>Jdk,Git,maven</a:t>
            </a:r>
            <a:r>
              <a:rPr kumimoji="1" lang="zh-CN" altLang="en-US"/>
              <a:t>不说</a:t>
            </a:r>
            <a:endParaRPr kumimoji="1" lang="en-US" altLang="zh-CN"/>
          </a:p>
          <a:p>
            <a:r>
              <a:rPr kumimoji="1" lang="en-US" altLang="zh-CN"/>
              <a:t>2.Git</a:t>
            </a:r>
            <a:r>
              <a:rPr kumimoji="1" lang="zh-CN" altLang="en-US"/>
              <a:t> </a:t>
            </a:r>
            <a:r>
              <a:rPr kumimoji="1" lang="en-US" altLang="zh-CN"/>
              <a:t>clone</a:t>
            </a:r>
            <a:r>
              <a:rPr kumimoji="1" lang="zh-CN" altLang="en-US"/>
              <a:t>，</a:t>
            </a:r>
            <a:r>
              <a:rPr kumimoji="1" lang="en-US" altLang="zh-CN"/>
              <a:t>sourcetree</a:t>
            </a:r>
          </a:p>
          <a:p>
            <a:r>
              <a:rPr kumimoji="1" lang="en-US" altLang="zh-CN"/>
              <a:t>3.Eclipse</a:t>
            </a:r>
            <a:r>
              <a:rPr kumimoji="1" lang="zh-CN" altLang="en-US"/>
              <a:t> </a:t>
            </a:r>
            <a:r>
              <a:rPr kumimoji="1" lang="en-US" altLang="zh-CN"/>
              <a:t>import</a:t>
            </a:r>
            <a:r>
              <a:rPr kumimoji="1" lang="zh-CN" altLang="en-US"/>
              <a:t>。</a:t>
            </a:r>
            <a:r>
              <a:rPr kumimoji="1" lang="en-US" altLang="zh-CN"/>
              <a:t>Lombok</a:t>
            </a:r>
          </a:p>
          <a:p>
            <a:r>
              <a:rPr kumimoji="1" lang="en-US" altLang="zh-CN"/>
              <a:t>4.start.spring.io</a:t>
            </a:r>
          </a:p>
          <a:p>
            <a:r>
              <a:rPr kumimoji="1" lang="en-US" altLang="zh-CN"/>
              <a:t>4.MySql</a:t>
            </a:r>
            <a:r>
              <a:rPr kumimoji="1" lang="zh-CN" altLang="en-US"/>
              <a:t>，</a:t>
            </a:r>
            <a:r>
              <a:rPr kumimoji="1" lang="en-US" altLang="zh-CN"/>
              <a:t>Redis</a:t>
            </a:r>
            <a:r>
              <a:rPr kumimoji="1" lang="zh-CN" altLang="en-US"/>
              <a:t>，</a:t>
            </a:r>
            <a:r>
              <a:rPr kumimoji="1" lang="en-US" altLang="zh-CN"/>
              <a:t>zookeeper</a:t>
            </a:r>
          </a:p>
          <a:p>
            <a:r>
              <a:rPr kumimoji="1" lang="en-US" altLang="zh-CN"/>
              <a:t>5.</a:t>
            </a:r>
            <a:r>
              <a:rPr kumimoji="1" lang="zh-CN" altLang="en-US"/>
              <a:t>环境变量</a:t>
            </a:r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磨刀不误砍柴工，越早动手错误越多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2.Jdk,Git,maven</a:t>
            </a:r>
            <a:r>
              <a:rPr kumimoji="1" lang="zh-CN" altLang="en-US" dirty="0"/>
              <a:t>不说</a:t>
            </a:r>
            <a:endParaRPr kumimoji="1" lang="en-US" altLang="zh-CN" dirty="0"/>
          </a:p>
          <a:p>
            <a:r>
              <a:rPr kumimoji="1" lang="en-US" altLang="zh-CN" dirty="0"/>
              <a:t>3.Git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sourcetree</a:t>
            </a:r>
            <a:endParaRPr kumimoji="1" lang="en-US" altLang="zh-CN" dirty="0"/>
          </a:p>
          <a:p>
            <a:r>
              <a:rPr kumimoji="1" lang="en-US" altLang="zh-CN" dirty="0"/>
              <a:t>4.Eclipse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Lombok</a:t>
            </a:r>
          </a:p>
          <a:p>
            <a:r>
              <a:rPr kumimoji="1" lang="en-US" altLang="zh-CN" dirty="0"/>
              <a:t>5.start.spring.io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100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0.MySql</a:t>
            </a:r>
            <a:r>
              <a:rPr kumimoji="1" lang="zh-CN" altLang="en-US" dirty="0"/>
              <a:t>（界面），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zookeeper(HSF)</a:t>
            </a:r>
            <a:r>
              <a:rPr kumimoji="1" lang="zh-CN" altLang="en-US" dirty="0"/>
              <a:t>  命令行字体放大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环境变量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MySQL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启动和客户端连接检查，进程检查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616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逐个模块分别介绍 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HSF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从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结构了解系统架构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不是最终状态，思路是迭代，系统架构对应</a:t>
            </a:r>
            <a:r>
              <a:rPr kumimoji="1" lang="en-US" altLang="zh-CN" dirty="0"/>
              <a:t>,f</a:t>
            </a:r>
            <a:r>
              <a:rPr kumimoji="1" lang="zh-CN" altLang="en-US" dirty="0"/>
              <a:t>分布式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52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996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42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05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学什么，抛出问题，搞清楚问题等于解决了一半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非入门，知识体系，高手定义、理解和共鸣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学完后：技术程度，解决问题，上升台阶，面试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739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076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776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性能测试是一门学问，并不简单，双十一实操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</a:t>
            </a:r>
            <a:r>
              <a:rPr lang="zh-CN" altLang="en-US" dirty="0"/>
              <a:t>很多没有这一章，盲人摸象，不明所以。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高并发系统的一把钥匙。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没有这一章的高并发是没有灵魂的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写一万行代码不一定，静下来想五分钟可能会</a:t>
            </a:r>
            <a:endParaRPr lang="en-US" altLang="zh-CN" dirty="0"/>
          </a:p>
          <a:p>
            <a:r>
              <a:rPr lang="zh-CN" altLang="en-US" dirty="0"/>
              <a:t>数学、面试、</a:t>
            </a:r>
            <a:r>
              <a:rPr lang="en-US" altLang="zh-CN" dirty="0"/>
              <a:t>P7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091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4884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压测环境与生产环境高度一致是首要原则。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架构、机型、软件、配置相同。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操作系统、中间件、数据库、应用。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流量大小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业务场景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业务模型、场景编排、流量分配、并发模型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测试模型：负载测试（容量测试）、压力测试（稳定性测试）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业务量级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基础数据量、参数数据量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流量来源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资源等比缩小构建，理想的测试环境配置是生产环境的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全链路压测的做法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影子链路和天启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全链路压测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005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业务响应时间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、业务处理能力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(TPS/QPS/RPS/HPS)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、业务成功率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(Failure Ratio)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、并发用户数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RT: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互联网企业：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毫秒以下，例如淘宝业务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毫秒左右。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金融企业：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秒以下为佳，部分复杂业务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保险企业：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秒以下为佳。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制造业：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秒以下为佳。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TPS: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金融行业：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1000TPS~50000TPS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，不包括互联网化的活动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保险行业：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100TPS~100000TPS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，不包括互联网化的活动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制造行业：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10TPS~5000TPS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互联网电子商务：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10000TPS~1000000TPS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互联网中型网站：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1000TPS~50000TPS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互联网小型网站：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500TPS~10000TPS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成功率：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不低于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99.4%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资源指标：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Disk I/O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I/O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数据库：效率低下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、锁等待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死锁、缓存命中率、会话、进程等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中间件：线程池（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 Pool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）、数据库连接池（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GC/FULL GC/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堆大小）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应用：方法耗时、算法、同步和异步、缓存、缓冲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业务指标：业务响应时间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、业务处理能力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(TPS/QPS/RPS/HPS)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、业务成功率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(Failure Ratio)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、并发用户数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资源指标：同上一节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应用指标：同上一节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前端指标：页面加载时间，网络时间（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，连接时间、传输时间等）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稳定性指标：最短稳定时间、可用性、可靠性、伸缩性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4248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</a:t>
            </a:r>
            <a:r>
              <a:rPr lang="zh-CN" altLang="en-US" dirty="0"/>
              <a:t>阿里双</a:t>
            </a:r>
            <a:r>
              <a:rPr lang="zh-CN" altLang="en-US"/>
              <a:t>十一怎么做。</a:t>
            </a:r>
            <a:r>
              <a:rPr lang="zh-CN" altLang="zh-CN"/>
              <a:t>补充</a:t>
            </a:r>
            <a:r>
              <a:rPr lang="zh-CN" altLang="zh-CN" dirty="0"/>
              <a:t>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阿里背景、双十一，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解读上述蓝色关键字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过渡到提出问题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854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585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794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214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8421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156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33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稳如泰山：机房断电、电缆被挖、空调损坏，</a:t>
            </a:r>
            <a:r>
              <a:rPr lang="en-US" altLang="zh-CN" dirty="0"/>
              <a:t>QQ</a:t>
            </a:r>
            <a:r>
              <a:rPr lang="zh-CN" altLang="en-US" dirty="0"/>
              <a:t>空间。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准确无误：状态控制，无资损，案例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天下武功，唯快不破：案例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总结以上三点：秒杀衡量指标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抛出后续问题：高并发、高可伸缩性、可扩展、大容量、大吞吐量、大负载、安全性，第三章第四章解答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阿里技术介绍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分别介绍，并与阿里技术体系对照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分布式、微服务理论更好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举一反三，触类旁通，吾生也有涯，而知也无涯。以有涯随无涯，殆已！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架构设计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74A9836-7B31-B247-BA17-A94C67BAB50C}"/>
              </a:ext>
            </a:extLst>
          </p:cNvPr>
          <p:cNvSpPr>
            <a:spLocks/>
          </p:cNvSpPr>
          <p:nvPr/>
        </p:nvSpPr>
        <p:spPr>
          <a:xfrm>
            <a:off x="539550" y="37157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存储设计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3155919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5037104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6918289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3635456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5524522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7416989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3548309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5436126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3716741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3900420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3739195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3838924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5455978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7359364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3733160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5099064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3743670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5356939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3838924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5442448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3716360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3900420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3706445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3695386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3861473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3716360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4167904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7336258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3731624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5089213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3737003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5143901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3742263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5149636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  <p:sp>
        <p:nvSpPr>
          <p:cNvPr id="37" name="文本框">
            <a:extLst>
              <a:ext uri="{FF2B5EF4-FFF2-40B4-BE49-F238E27FC236}">
                <a16:creationId xmlns:a16="http://schemas.microsoft.com/office/drawing/2014/main" id="{74969722-1F5C-3C4A-94C9-C8DD1B5F32AA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事务的一致性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事务的原子性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事务的隔离性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7D74D-57CA-0F48-830B-B5631A52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53" y="1535660"/>
            <a:ext cx="4374828" cy="3450336"/>
          </a:xfrm>
          <a:prstGeom prst="rect">
            <a:avLst/>
          </a:prstGeom>
        </p:spPr>
      </p:pic>
      <p:sp>
        <p:nvSpPr>
          <p:cNvPr id="9" name="矩形">
            <a:extLst>
              <a:ext uri="{FF2B5EF4-FFF2-40B4-BE49-F238E27FC236}">
                <a16:creationId xmlns:a16="http://schemas.microsoft.com/office/drawing/2014/main" id="{96E06D00-7690-3348-B452-0214D3E90391}"/>
              </a:ext>
            </a:extLst>
          </p:cNvPr>
          <p:cNvSpPr>
            <a:spLocks/>
          </p:cNvSpPr>
          <p:nvPr/>
        </p:nvSpPr>
        <p:spPr>
          <a:xfrm>
            <a:off x="539550" y="443010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事务的持久性</a:t>
            </a:r>
          </a:p>
        </p:txBody>
      </p:sp>
    </p:spTree>
    <p:extLst>
      <p:ext uri="{BB962C8B-B14F-4D97-AF65-F5344CB8AC3E}">
        <p14:creationId xmlns:p14="http://schemas.microsoft.com/office/powerpoint/2010/main" val="944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性能度量和性能测试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）t_</a:t>
            </a:r>
            <a:r>
              <a:rPr lang="en-US" altLang="zh-CN" b="1" dirty="0" err="1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1711800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3400006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6813118" y="1783605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运维</a:t>
            </a:r>
            <a:endParaRPr lang="zh-CN" sz="2000" dirty="0">
              <a:latin typeface="+mn-ea"/>
              <a:ea typeface="+mn-ea"/>
            </a:endParaRPr>
          </a:p>
        </p:txBody>
      </p:sp>
      <p:sp>
        <p:nvSpPr>
          <p:cNvPr id="11" name="右箭头标注 10">
            <a:extLst>
              <a:ext uri="{FF2B5EF4-FFF2-40B4-BE49-F238E27FC236}">
                <a16:creationId xmlns:a16="http://schemas.microsoft.com/office/drawing/2014/main" id="{78A0DD3E-4B2B-D847-8822-B0CD018547DA}"/>
              </a:ext>
            </a:extLst>
          </p:cNvPr>
          <p:cNvSpPr/>
          <p:nvPr/>
        </p:nvSpPr>
        <p:spPr>
          <a:xfrm>
            <a:off x="5106562" y="1783605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运行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工程搭建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4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工程结构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8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3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事务并发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6C444E-2A2B-6A43-A93D-BB24D7C6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22" y="1275606"/>
            <a:ext cx="5138674" cy="35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98162-C9F3-3A48-BDF9-693F6559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001974"/>
            <a:ext cx="9144000" cy="2353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7C420A-C263-7B42-BB7D-C6C2F3174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006" y="2928620"/>
            <a:ext cx="6388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AA49CB-8A0B-EA41-A541-1747D1F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837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C0BF6A-B4BF-1B46-BBEE-F4A19A57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44" y="3781806"/>
            <a:ext cx="622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C4C8D-8070-E84E-8768-8C7CDF71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751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1575A-B8F3-BE45-A3D8-689C48C1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862" y="3757422"/>
            <a:ext cx="7676642" cy="106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763D6-8815-EC40-A2D9-370956573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83" y="1794845"/>
            <a:ext cx="8128000" cy="28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部署运行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92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性能测试工具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性能</a:t>
            </a:r>
            <a:r>
              <a:rPr lang="zh-CN" sz="2000" dirty="0">
                <a:latin typeface="微软雅黑"/>
                <a:ea typeface="微软雅黑"/>
              </a:rPr>
              <a:t>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秒杀</a:t>
            </a: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性能测试高级主题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8400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性能测试的核心要素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208806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性能测试的目的和用途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359353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性能测试的指标体系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8400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业务峰值保障高可用性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208806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瓶颈探测指导性能优化</a:t>
            </a: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359353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容量规划指导资源分配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目的用途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E5558103-1706-A94E-97E3-5E5926D30E66}"/>
              </a:ext>
            </a:extLst>
          </p:cNvPr>
          <p:cNvSpPr>
            <a:spLocks/>
          </p:cNvSpPr>
          <p:nvPr/>
        </p:nvSpPr>
        <p:spPr>
          <a:xfrm>
            <a:off x="1356876" y="434555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性能度量指导技术升级</a:t>
            </a:r>
          </a:p>
        </p:txBody>
      </p:sp>
    </p:spTree>
    <p:extLst>
      <p:ext uri="{BB962C8B-B14F-4D97-AF65-F5344CB8AC3E}">
        <p14:creationId xmlns:p14="http://schemas.microsoft.com/office/powerpoint/2010/main" val="2831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56875" y="253328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一样的用户规模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6" y="197056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一样的线上环境</a:t>
            </a: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5" y="309600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一样的业务场景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核心要素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E5558103-1706-A94E-97E3-5E5926D30E66}"/>
              </a:ext>
            </a:extLst>
          </p:cNvPr>
          <p:cNvSpPr>
            <a:spLocks/>
          </p:cNvSpPr>
          <p:nvPr/>
        </p:nvSpPr>
        <p:spPr>
          <a:xfrm>
            <a:off x="1336187" y="365871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一样的业务量级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78650FE6-3F53-B941-92CF-50233F7180B5}"/>
              </a:ext>
            </a:extLst>
          </p:cNvPr>
          <p:cNvSpPr>
            <a:spLocks/>
          </p:cNvSpPr>
          <p:nvPr/>
        </p:nvSpPr>
        <p:spPr>
          <a:xfrm>
            <a:off x="1356874" y="422143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一样的流量来源</a:t>
            </a:r>
          </a:p>
        </p:txBody>
      </p:sp>
    </p:spTree>
    <p:extLst>
      <p:ext uri="{BB962C8B-B14F-4D97-AF65-F5344CB8AC3E}">
        <p14:creationId xmlns:p14="http://schemas.microsoft.com/office/powerpoint/2010/main" val="314698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56875" y="253328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资源指标：操作系统、中间件、应用、数据库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6" y="197056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业务指标：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RT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TPS/QPS/RPS/HPS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FR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VU</a:t>
            </a:r>
            <a:endParaRPr lang="zh-CN" altLang="en-US" sz="200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5" y="309600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应用指标：线程池、连接池、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JVM</a:t>
            </a:r>
            <a:endParaRPr lang="zh-CN" altLang="en-US" sz="200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指标体系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E5558103-1706-A94E-97E3-5E5926D30E66}"/>
              </a:ext>
            </a:extLst>
          </p:cNvPr>
          <p:cNvSpPr>
            <a:spLocks/>
          </p:cNvSpPr>
          <p:nvPr/>
        </p:nvSpPr>
        <p:spPr>
          <a:xfrm>
            <a:off x="1336187" y="365871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前端指标：页面加载时间、网络时间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78650FE6-3F53-B941-92CF-50233F7180B5}"/>
              </a:ext>
            </a:extLst>
          </p:cNvPr>
          <p:cNvSpPr>
            <a:spLocks/>
          </p:cNvSpPr>
          <p:nvPr/>
        </p:nvSpPr>
        <p:spPr>
          <a:xfrm>
            <a:off x="1356874" y="422143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稳定性指标：最短稳定时间、可用性、可靠性、伸缩性</a:t>
            </a:r>
          </a:p>
        </p:txBody>
      </p:sp>
    </p:spTree>
    <p:extLst>
      <p:ext uri="{BB962C8B-B14F-4D97-AF65-F5344CB8AC3E}">
        <p14:creationId xmlns:p14="http://schemas.microsoft.com/office/powerpoint/2010/main" val="30299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-JMeter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912523" y="2500958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D5B3A495-E7C8-2A41-97F4-4199686EB632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使用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Jmeter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进行性能测试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56087489-520D-E24F-BF15-CF2918C235EC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性能测试工具的对比选择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测试执行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秒杀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执行秒杀脚本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编写秒杀脚本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分析秒杀结果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DF3B2125-5B84-8A4B-863C-39D69A01AE52}"/>
              </a:ext>
            </a:extLst>
          </p:cNvPr>
          <p:cNvSpPr/>
          <p:nvPr/>
        </p:nvSpPr>
        <p:spPr>
          <a:xfrm>
            <a:off x="4162488" y="2544825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性能度量和性能测试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812269" y="1989179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应用性能优化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812269" y="1299945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通用架构及理论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812269" y="268813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缓存设计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812269" y="3413698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集群流量控制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28A3C58-9C61-A748-8DB5-DF221EB20CA5}"/>
              </a:ext>
            </a:extLst>
          </p:cNvPr>
          <p:cNvSpPr txBox="1"/>
          <p:nvPr/>
        </p:nvSpPr>
        <p:spPr>
          <a:xfrm>
            <a:off x="1812268" y="4139259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安全设计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599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（架构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衡量指标）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0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（分层思想）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3826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（水平分层）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669D6B8-9D7E-BE4A-BD8A-4C0E0C489C36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67078F0-737C-D644-B565-066A7BD512E5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A1A2B45-95D0-4347-B03F-D03673BC49F5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26B7F3-B077-9C40-A74B-DE8BF3189192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2E00560-1E97-D44B-86E7-2E8BC23F46DD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AB6786E-AD5D-654B-A113-4AB2184697A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E40D025-F48F-204A-B3F1-87873631C4A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6AF4D9-353E-BC42-B25C-E18E1B17F1C0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591229-D349-024D-B008-D05D8345CF99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18C0C5-0F66-8743-80F0-7E396973B4EE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5E5488-B6E8-3845-90CD-E23869B18CAD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A7AB3E97-CEAB-5F42-BC64-60F83CABE510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45" name="框架 44">
            <a:extLst>
              <a:ext uri="{FF2B5EF4-FFF2-40B4-BE49-F238E27FC236}">
                <a16:creationId xmlns:a16="http://schemas.microsoft.com/office/drawing/2014/main" id="{928B7142-AC79-854E-8AE2-44A489DD3C9D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6" name="框架 45">
            <a:extLst>
              <a:ext uri="{FF2B5EF4-FFF2-40B4-BE49-F238E27FC236}">
                <a16:creationId xmlns:a16="http://schemas.microsoft.com/office/drawing/2014/main" id="{B19EA7F8-A7BA-AA4C-9EDF-9599E3E00C6A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7" name="框架 46">
            <a:extLst>
              <a:ext uri="{FF2B5EF4-FFF2-40B4-BE49-F238E27FC236}">
                <a16:creationId xmlns:a16="http://schemas.microsoft.com/office/drawing/2014/main" id="{1191DA03-0611-264B-A848-E2A490603D49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8" name="框架 47">
            <a:extLst>
              <a:ext uri="{FF2B5EF4-FFF2-40B4-BE49-F238E27FC236}">
                <a16:creationId xmlns:a16="http://schemas.microsoft.com/office/drawing/2014/main" id="{4F55366D-E60D-0E45-B414-5ECD69033E95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CA32AAA-1DF5-7543-8F46-89382711C3EF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286429B-B557-1F4E-B91E-BAEE4E2CA47D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73F8809-48A3-BF49-979E-47BA7A5B5A51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90D0308-9C5E-DC48-B49F-2D87DF31291D}"/>
              </a:ext>
            </a:extLst>
          </p:cNvPr>
          <p:cNvCxnSpPr>
            <a:cxnSpLocks/>
            <a:stCxn id="51" idx="2"/>
            <a:endCxn id="4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2D229B5B-1C51-9046-B3A9-8AF333E81A0B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3739BF3-2F20-C24E-9C83-1A73862DC94A}"/>
              </a:ext>
            </a:extLst>
          </p:cNvPr>
          <p:cNvCxnSpPr>
            <a:cxnSpLocks/>
            <a:stCxn id="49" idx="2"/>
            <a:endCxn id="35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0ABD85D-45AC-C749-8AA8-B88206708216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435EF2-E5AD-4D4A-8D94-A9E66930C78E}"/>
              </a:ext>
            </a:extLst>
          </p:cNvPr>
          <p:cNvCxnSpPr>
            <a:cxnSpLocks/>
            <a:stCxn id="44" idx="2"/>
            <a:endCxn id="53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09E17579-FE9E-044B-8E0D-E907A4E3D83C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8B280A6-9E51-4B44-9A08-E73FE6B95F2E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3" grpId="0" animBg="1"/>
      <p:bldP spid="5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362881" y="1095596"/>
            <a:ext cx="4417277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（垂直分层）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EAEEDBC1-C0AD-7E4B-ADAB-AB4A9A989717}"/>
              </a:ext>
            </a:extLst>
          </p:cNvPr>
          <p:cNvSpPr/>
          <p:nvPr/>
        </p:nvSpPr>
        <p:spPr>
          <a:xfrm>
            <a:off x="3809196" y="2201781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43051C9-7FEB-4843-B0A9-070A9D2BAD29}"/>
              </a:ext>
            </a:extLst>
          </p:cNvPr>
          <p:cNvSpPr/>
          <p:nvPr/>
        </p:nvSpPr>
        <p:spPr>
          <a:xfrm>
            <a:off x="3809197" y="2941030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09E6863-4F92-4D4C-AB96-7F1204914FD9}"/>
              </a:ext>
            </a:extLst>
          </p:cNvPr>
          <p:cNvSpPr/>
          <p:nvPr/>
        </p:nvSpPr>
        <p:spPr>
          <a:xfrm>
            <a:off x="3467227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790B3F3-0A98-6F4C-ABEE-957958EF07C4}"/>
              </a:ext>
            </a:extLst>
          </p:cNvPr>
          <p:cNvSpPr/>
          <p:nvPr/>
        </p:nvSpPr>
        <p:spPr>
          <a:xfrm>
            <a:off x="3467226" y="4312574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8BA0A3C-9688-8F44-93A3-FAD6D976EDF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546403" y="2580923"/>
            <a:ext cx="1" cy="36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065411-AF3E-544F-A401-7D0D86F4D6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320172"/>
            <a:ext cx="568832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470E70B-93A5-1C4B-9978-15E1D4E483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93912"/>
            <a:ext cx="624550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0AAA844-472C-3D43-B84A-52F900F67D64}"/>
              </a:ext>
            </a:extLst>
          </p:cNvPr>
          <p:cNvSpPr txBox="1"/>
          <p:nvPr/>
        </p:nvSpPr>
        <p:spPr>
          <a:xfrm>
            <a:off x="2458736" y="224131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CAD263-16DB-2546-B162-8D8A05CE3319}"/>
              </a:ext>
            </a:extLst>
          </p:cNvPr>
          <p:cNvSpPr txBox="1"/>
          <p:nvPr/>
        </p:nvSpPr>
        <p:spPr>
          <a:xfrm>
            <a:off x="2458736" y="295377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29289D-8101-AD49-80B1-1BB0FB5A40B0}"/>
              </a:ext>
            </a:extLst>
          </p:cNvPr>
          <p:cNvSpPr txBox="1"/>
          <p:nvPr/>
        </p:nvSpPr>
        <p:spPr>
          <a:xfrm>
            <a:off x="2462925" y="362710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4E369D-86A9-994C-BEF3-4DF773EA70A9}"/>
              </a:ext>
            </a:extLst>
          </p:cNvPr>
          <p:cNvSpPr txBox="1"/>
          <p:nvPr/>
        </p:nvSpPr>
        <p:spPr>
          <a:xfrm>
            <a:off x="2459383" y="43125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E1F66E5-5136-E347-807E-69FBEA7BD7C1}"/>
              </a:ext>
            </a:extLst>
          </p:cNvPr>
          <p:cNvSpPr/>
          <p:nvPr/>
        </p:nvSpPr>
        <p:spPr>
          <a:xfrm>
            <a:off x="5945222" y="3614245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329AFB8B-DD8E-4D43-834B-3A03A6BFAAB8}"/>
              </a:ext>
            </a:extLst>
          </p:cNvPr>
          <p:cNvSpPr/>
          <p:nvPr/>
        </p:nvSpPr>
        <p:spPr>
          <a:xfrm>
            <a:off x="2364062" y="350819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71CBD45E-73D4-9C40-ACAD-1E05C3B249BF}"/>
              </a:ext>
            </a:extLst>
          </p:cNvPr>
          <p:cNvSpPr/>
          <p:nvPr/>
        </p:nvSpPr>
        <p:spPr>
          <a:xfrm>
            <a:off x="2364062" y="2817323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BF7BAC3F-C936-1445-9B5D-ECB9B1066156}"/>
              </a:ext>
            </a:extLst>
          </p:cNvPr>
          <p:cNvSpPr/>
          <p:nvPr/>
        </p:nvSpPr>
        <p:spPr>
          <a:xfrm>
            <a:off x="2364062" y="208978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1B68C501-C5E8-F941-AB6F-A6E7CCDD45B1}"/>
              </a:ext>
            </a:extLst>
          </p:cNvPr>
          <p:cNvSpPr/>
          <p:nvPr/>
        </p:nvSpPr>
        <p:spPr>
          <a:xfrm>
            <a:off x="2364062" y="4189605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094394-33EE-9940-9DA6-EE80BF71C7D8}"/>
              </a:ext>
            </a:extLst>
          </p:cNvPr>
          <p:cNvSpPr/>
          <p:nvPr/>
        </p:nvSpPr>
        <p:spPr>
          <a:xfrm>
            <a:off x="4615328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585C1E4-EA1A-1B4A-9424-D474A1020821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>
            <a:off x="4546404" y="3320172"/>
            <a:ext cx="579269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A8731D5-D358-BC4C-BCA1-66395477B701}"/>
              </a:ext>
            </a:extLst>
          </p:cNvPr>
          <p:cNvSpPr/>
          <p:nvPr/>
        </p:nvSpPr>
        <p:spPr>
          <a:xfrm>
            <a:off x="5933693" y="2936075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124E781-E9FE-7F44-B19B-21C86CBEF868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6464932" y="3315217"/>
            <a:ext cx="4526" cy="29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9C0DCE1-0860-2E45-BB2D-1FE5424AE221}"/>
              </a:ext>
            </a:extLst>
          </p:cNvPr>
          <p:cNvSpPr/>
          <p:nvPr/>
        </p:nvSpPr>
        <p:spPr>
          <a:xfrm>
            <a:off x="5960090" y="4312574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0F41A70-3CE6-0F4E-8A9F-D0964D0CB02B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>
          <a:xfrm flipH="1">
            <a:off x="4602122" y="3993912"/>
            <a:ext cx="523551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58DD5DD-1888-984F-9572-907916D1F44E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 flipV="1">
            <a:off x="5636018" y="3803816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6D93E88-DA9F-774E-8910-DD2421294F8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69458" y="3993387"/>
            <a:ext cx="977" cy="31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1E674C8-AEC5-2F4C-8CF8-924FCC167EA3}"/>
              </a:ext>
            </a:extLst>
          </p:cNvPr>
          <p:cNvSpPr/>
          <p:nvPr/>
        </p:nvSpPr>
        <p:spPr>
          <a:xfrm>
            <a:off x="5933693" y="2199614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9F17825-59CC-0740-ACBF-CE2D000ABD2F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6463694" y="2578756"/>
            <a:ext cx="1238" cy="35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框架 33">
            <a:extLst>
              <a:ext uri="{FF2B5EF4-FFF2-40B4-BE49-F238E27FC236}">
                <a16:creationId xmlns:a16="http://schemas.microsoft.com/office/drawing/2014/main" id="{162312B7-33ED-8640-B768-DB48BDD03542}"/>
              </a:ext>
            </a:extLst>
          </p:cNvPr>
          <p:cNvSpPr/>
          <p:nvPr/>
        </p:nvSpPr>
        <p:spPr>
          <a:xfrm>
            <a:off x="3414508" y="1908950"/>
            <a:ext cx="2400899" cy="2987899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5" name="框架 34">
            <a:extLst>
              <a:ext uri="{FF2B5EF4-FFF2-40B4-BE49-F238E27FC236}">
                <a16:creationId xmlns:a16="http://schemas.microsoft.com/office/drawing/2014/main" id="{905958B9-1078-0845-BA77-CBFDF05144F5}"/>
              </a:ext>
            </a:extLst>
          </p:cNvPr>
          <p:cNvSpPr/>
          <p:nvPr/>
        </p:nvSpPr>
        <p:spPr>
          <a:xfrm>
            <a:off x="5884331" y="1929244"/>
            <a:ext cx="1217272" cy="2967605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11136D-096C-5948-95FE-0F02391936F3}"/>
              </a:ext>
            </a:extLst>
          </p:cNvPr>
          <p:cNvSpPr txBox="1"/>
          <p:nvPr/>
        </p:nvSpPr>
        <p:spPr>
          <a:xfrm>
            <a:off x="4080410" y="15616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秒杀业务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BD7483-DE96-6A45-A084-6A848DCA1972}"/>
              </a:ext>
            </a:extLst>
          </p:cNvPr>
          <p:cNvSpPr txBox="1"/>
          <p:nvPr/>
        </p:nvSpPr>
        <p:spPr>
          <a:xfrm>
            <a:off x="5990265" y="15703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通用业务</a:t>
            </a:r>
          </a:p>
        </p:txBody>
      </p:sp>
    </p:spTree>
    <p:extLst>
      <p:ext uri="{BB962C8B-B14F-4D97-AF65-F5344CB8AC3E}">
        <p14:creationId xmlns:p14="http://schemas.microsoft.com/office/powerpoint/2010/main" val="2997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（样例）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3179</TotalTime>
  <Words>3535</Words>
  <Application>Microsoft Macintosh PowerPoint</Application>
  <PresentationFormat>全屏显示(16:9)</PresentationFormat>
  <Paragraphs>587</Paragraphs>
  <Slides>68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8" baseType="lpstr">
      <vt:lpstr>等线</vt:lpstr>
      <vt:lpstr>等线 Light</vt:lpstr>
      <vt:lpstr>微软雅黑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414</cp:revision>
  <dcterms:modified xsi:type="dcterms:W3CDTF">2020-03-18T13:46:08Z</dcterms:modified>
</cp:coreProperties>
</file>